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411" autoAdjust="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9EF2-F5EA-414D-876C-BFC82E5EA672}" type="datetimeFigureOut">
              <a:rPr lang="it-IT" smtClean="0"/>
              <a:t>11/11/2015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A876-3FC8-4DDE-B31F-522A52E3523B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 descr="sigilloLogoUnipd_CMYK2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423400" y="5826124"/>
            <a:ext cx="1930400" cy="895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918439"/>
            <a:ext cx="2054973" cy="803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7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9EF2-F5EA-414D-876C-BFC82E5EA672}" type="datetimeFigureOut">
              <a:rPr lang="it-IT" smtClean="0"/>
              <a:t>11/11/2015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A876-3FC8-4DDE-B31F-522A52E35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043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9EF2-F5EA-414D-876C-BFC82E5EA672}" type="datetimeFigureOut">
              <a:rPr lang="it-IT" smtClean="0"/>
              <a:t>11/11/2015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A876-3FC8-4DDE-B31F-522A52E35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47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9EF2-F5EA-414D-876C-BFC82E5EA672}" type="datetimeFigureOut">
              <a:rPr lang="it-IT" smtClean="0"/>
              <a:t>11/11/2015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A876-3FC8-4DDE-B31F-522A52E3523B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 descr="sigilloLogoUnipd_CMYK2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423400" y="5818981"/>
            <a:ext cx="1930400" cy="895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27" y="5918439"/>
            <a:ext cx="2054973" cy="803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9EF2-F5EA-414D-876C-BFC82E5EA672}" type="datetimeFigureOut">
              <a:rPr lang="it-IT" smtClean="0"/>
              <a:t>11/11/2015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A876-3FC8-4DDE-B31F-522A52E35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947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9EF2-F5EA-414D-876C-BFC82E5EA672}" type="datetimeFigureOut">
              <a:rPr lang="it-IT" smtClean="0"/>
              <a:t>11/11/2015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A876-3FC8-4DDE-B31F-522A52E35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2201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9EF2-F5EA-414D-876C-BFC82E5EA672}" type="datetimeFigureOut">
              <a:rPr lang="it-IT" smtClean="0"/>
              <a:t>11/11/2015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A876-3FC8-4DDE-B31F-522A52E35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5707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9EF2-F5EA-414D-876C-BFC82E5EA672}" type="datetimeFigureOut">
              <a:rPr lang="it-IT" smtClean="0"/>
              <a:t>11/11/2015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A876-3FC8-4DDE-B31F-522A52E35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873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9EF2-F5EA-414D-876C-BFC82E5EA672}" type="datetimeFigureOut">
              <a:rPr lang="it-IT" smtClean="0"/>
              <a:t>11/11/2015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A876-3FC8-4DDE-B31F-522A52E35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563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9EF2-F5EA-414D-876C-BFC82E5EA672}" type="datetimeFigureOut">
              <a:rPr lang="it-IT" smtClean="0"/>
              <a:t>11/11/2015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A876-3FC8-4DDE-B31F-522A52E35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6018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9EF2-F5EA-414D-876C-BFC82E5EA672}" type="datetimeFigureOut">
              <a:rPr lang="it-IT" smtClean="0"/>
              <a:t>11/11/2015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A876-3FC8-4DDE-B31F-522A52E35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11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99EF2-F5EA-414D-876C-BFC82E5EA672}" type="datetimeFigureOut">
              <a:rPr lang="it-IT" smtClean="0"/>
              <a:t>11/11/2015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7A876-3FC8-4DDE-B31F-522A52E35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855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7147" y="518513"/>
            <a:ext cx="10541479" cy="2387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Alternative investments and innovative allocation strategies in a low rates environment: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improving performances and managing risks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93010" y="3338423"/>
            <a:ext cx="9144000" cy="257067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AEIP 7</a:t>
            </a:r>
            <a:r>
              <a:rPr lang="en-US" baseline="30000" dirty="0" smtClean="0"/>
              <a:t>th</a:t>
            </a:r>
            <a:r>
              <a:rPr lang="en-US" dirty="0" smtClean="0"/>
              <a:t> Annual Conference</a:t>
            </a:r>
          </a:p>
          <a:p>
            <a:r>
              <a:rPr lang="en-US" dirty="0" smtClean="0"/>
              <a:t>Venice, Italy, 13 November 2015</a:t>
            </a:r>
          </a:p>
          <a:p>
            <a:endParaRPr lang="en-US" dirty="0"/>
          </a:p>
          <a:p>
            <a:r>
              <a:rPr lang="en-US" dirty="0" smtClean="0"/>
              <a:t>Prof. Massimiliano Caporin</a:t>
            </a:r>
          </a:p>
          <a:p>
            <a:r>
              <a:rPr lang="en-US" dirty="0" smtClean="0"/>
              <a:t>University of </a:t>
            </a:r>
            <a:r>
              <a:rPr lang="en-US" dirty="0" err="1" smtClean="0"/>
              <a:t>Padova</a:t>
            </a:r>
            <a:endParaRPr lang="en-US" dirty="0" smtClean="0"/>
          </a:p>
          <a:p>
            <a:r>
              <a:rPr lang="en-US" dirty="0" smtClean="0"/>
              <a:t>Dept. Economics and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9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Topics and questions for discussion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For non-Italian </a:t>
            </a:r>
            <a:r>
              <a:rPr lang="en-US" dirty="0" smtClean="0"/>
              <a:t>panelists: in your opinion, what is the effect of a presence of constraints that limit or prevent pension funds, retirement schemes, long-term investment portfolios from investing in alternative assets/strategies?</a:t>
            </a:r>
            <a:endParaRPr lang="it-IT" dirty="0" smtClean="0"/>
          </a:p>
          <a:p>
            <a:pPr algn="just"/>
            <a:r>
              <a:rPr lang="en-US" dirty="0" smtClean="0"/>
              <a:t>For Italian panelists: the recent changes to the regulation (from </a:t>
            </a:r>
            <a:r>
              <a:rPr lang="en-US" dirty="0" err="1" smtClean="0"/>
              <a:t>d.m</a:t>
            </a:r>
            <a:r>
              <a:rPr lang="en-US" dirty="0" smtClean="0"/>
              <a:t>. 703/96 to </a:t>
            </a:r>
            <a:r>
              <a:rPr lang="en-US" dirty="0" err="1" smtClean="0"/>
              <a:t>d.m</a:t>
            </a:r>
            <a:r>
              <a:rPr lang="en-US" dirty="0" smtClean="0"/>
              <a:t>. 166/14) redesign the limits imposed to pension funds investments; how pension funds should take advantage of this new flexibility?</a:t>
            </a:r>
          </a:p>
        </p:txBody>
      </p:sp>
    </p:spTree>
    <p:extLst>
      <p:ext uri="{BB962C8B-B14F-4D97-AF65-F5344CB8AC3E}">
        <p14:creationId xmlns:p14="http://schemas.microsoft.com/office/powerpoint/2010/main" val="96688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we need alternative assets and innovative strategies?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Alternative </a:t>
            </a:r>
            <a:r>
              <a:rPr lang="it-IT" dirty="0" err="1" smtClean="0"/>
              <a:t>assets</a:t>
            </a:r>
            <a:r>
              <a:rPr lang="it-IT" dirty="0" smtClean="0"/>
              <a:t> do </a:t>
            </a:r>
            <a:r>
              <a:rPr lang="it-IT" dirty="0" err="1" smtClean="0"/>
              <a:t>provide</a:t>
            </a:r>
            <a:r>
              <a:rPr lang="it-IT" dirty="0" smtClean="0"/>
              <a:t> </a:t>
            </a:r>
            <a:r>
              <a:rPr lang="it-IT" dirty="0" err="1" smtClean="0"/>
              <a:t>investment</a:t>
            </a:r>
            <a:r>
              <a:rPr lang="it-IT" dirty="0" smtClean="0"/>
              <a:t> </a:t>
            </a:r>
            <a:r>
              <a:rPr lang="it-IT" dirty="0" err="1" smtClean="0"/>
              <a:t>opportunities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are ex-ante (and </a:t>
            </a:r>
            <a:r>
              <a:rPr lang="it-IT" dirty="0" err="1" smtClean="0"/>
              <a:t>hopefully</a:t>
            </a:r>
            <a:r>
              <a:rPr lang="it-IT" dirty="0" smtClean="0"/>
              <a:t> ex-post!) </a:t>
            </a:r>
            <a:r>
              <a:rPr lang="it-IT" dirty="0" err="1" smtClean="0"/>
              <a:t>low</a:t>
            </a:r>
            <a:r>
              <a:rPr lang="it-IT" dirty="0" smtClean="0"/>
              <a:t> </a:t>
            </a:r>
            <a:r>
              <a:rPr lang="it-IT" dirty="0" err="1" smtClean="0"/>
              <a:t>correlated</a:t>
            </a:r>
            <a:r>
              <a:rPr lang="it-IT" dirty="0" smtClean="0"/>
              <a:t> with </a:t>
            </a:r>
            <a:r>
              <a:rPr lang="it-IT" dirty="0" err="1" smtClean="0"/>
              <a:t>traditional</a:t>
            </a:r>
            <a:r>
              <a:rPr lang="it-IT" dirty="0" smtClean="0"/>
              <a:t> </a:t>
            </a:r>
            <a:r>
              <a:rPr lang="it-IT" dirty="0" err="1" smtClean="0"/>
              <a:t>asset</a:t>
            </a:r>
            <a:r>
              <a:rPr lang="it-IT" dirty="0" smtClean="0"/>
              <a:t> </a:t>
            </a:r>
            <a:r>
              <a:rPr lang="it-IT" dirty="0" err="1" smtClean="0"/>
              <a:t>classes</a:t>
            </a:r>
            <a:endParaRPr lang="it-IT" dirty="0" smtClean="0"/>
          </a:p>
          <a:p>
            <a:pPr algn="just"/>
            <a:r>
              <a:rPr lang="it-IT" dirty="0" err="1" smtClean="0"/>
              <a:t>They</a:t>
            </a:r>
            <a:r>
              <a:rPr lang="it-IT" dirty="0" smtClean="0"/>
              <a:t> do </a:t>
            </a:r>
            <a:r>
              <a:rPr lang="it-IT" dirty="0" err="1" smtClean="0"/>
              <a:t>provide</a:t>
            </a:r>
            <a:r>
              <a:rPr lang="it-IT" dirty="0" smtClean="0"/>
              <a:t>, in general, </a:t>
            </a:r>
            <a:r>
              <a:rPr lang="it-IT" dirty="0" err="1" smtClean="0"/>
              <a:t>improvements</a:t>
            </a:r>
            <a:r>
              <a:rPr lang="it-IT" dirty="0" smtClean="0"/>
              <a:t> in the </a:t>
            </a:r>
            <a:r>
              <a:rPr lang="it-IT" dirty="0" err="1" smtClean="0"/>
              <a:t>risk-return</a:t>
            </a:r>
            <a:r>
              <a:rPr lang="it-IT" dirty="0" smtClean="0"/>
              <a:t> </a:t>
            </a:r>
            <a:r>
              <a:rPr lang="it-IT" dirty="0" err="1" smtClean="0"/>
              <a:t>profile</a:t>
            </a:r>
            <a:r>
              <a:rPr lang="it-IT" dirty="0" smtClean="0"/>
              <a:t> of </a:t>
            </a:r>
            <a:r>
              <a:rPr lang="it-IT" dirty="0" err="1" smtClean="0"/>
              <a:t>diversified</a:t>
            </a:r>
            <a:r>
              <a:rPr lang="it-IT" dirty="0" smtClean="0"/>
              <a:t> </a:t>
            </a:r>
            <a:r>
              <a:rPr lang="it-IT" dirty="0" err="1" smtClean="0"/>
              <a:t>portfolios</a:t>
            </a:r>
            <a:endParaRPr lang="it-IT" dirty="0" smtClean="0"/>
          </a:p>
          <a:p>
            <a:pPr algn="just"/>
            <a:r>
              <a:rPr lang="it-IT" dirty="0" err="1" smtClean="0"/>
              <a:t>They</a:t>
            </a:r>
            <a:r>
              <a:rPr lang="it-IT" dirty="0" smtClean="0"/>
              <a:t> are, in general, </a:t>
            </a:r>
            <a:r>
              <a:rPr lang="it-IT" dirty="0" err="1" smtClean="0"/>
              <a:t>less</a:t>
            </a:r>
            <a:r>
              <a:rPr lang="it-IT" dirty="0" smtClean="0"/>
              <a:t> </a:t>
            </a:r>
            <a:r>
              <a:rPr lang="it-IT" dirty="0" err="1" smtClean="0"/>
              <a:t>liquid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traditional</a:t>
            </a:r>
            <a:r>
              <a:rPr lang="it-IT" dirty="0" smtClean="0"/>
              <a:t> </a:t>
            </a:r>
            <a:r>
              <a:rPr lang="it-IT" dirty="0" err="1" smtClean="0"/>
              <a:t>asset</a:t>
            </a:r>
            <a:r>
              <a:rPr lang="it-IT" dirty="0" smtClean="0"/>
              <a:t> </a:t>
            </a:r>
            <a:r>
              <a:rPr lang="it-IT" dirty="0" err="1" smtClean="0"/>
              <a:t>classes</a:t>
            </a:r>
            <a:r>
              <a:rPr lang="it-IT" dirty="0" smtClean="0"/>
              <a:t> (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liquid</a:t>
            </a:r>
            <a:r>
              <a:rPr lang="it-IT" dirty="0" smtClean="0"/>
              <a:t> alternative </a:t>
            </a:r>
            <a:r>
              <a:rPr lang="it-IT" dirty="0" err="1" smtClean="0"/>
              <a:t>investment</a:t>
            </a:r>
            <a:r>
              <a:rPr lang="it-IT" dirty="0" smtClean="0"/>
              <a:t> </a:t>
            </a:r>
            <a:r>
              <a:rPr lang="it-IT" dirty="0" err="1" smtClean="0"/>
              <a:t>vehicles</a:t>
            </a:r>
            <a:r>
              <a:rPr lang="it-IT" dirty="0" smtClean="0"/>
              <a:t> are more common </a:t>
            </a:r>
            <a:r>
              <a:rPr lang="it-IT" dirty="0" err="1" smtClean="0"/>
              <a:t>after</a:t>
            </a:r>
            <a:r>
              <a:rPr lang="it-IT" dirty="0" smtClean="0"/>
              <a:t> the </a:t>
            </a:r>
            <a:r>
              <a:rPr lang="it-IT" dirty="0" err="1" smtClean="0"/>
              <a:t>great</a:t>
            </a:r>
            <a:r>
              <a:rPr lang="it-IT" dirty="0" smtClean="0"/>
              <a:t> </a:t>
            </a:r>
            <a:r>
              <a:rPr lang="it-IT" dirty="0" err="1" smtClean="0"/>
              <a:t>financial</a:t>
            </a:r>
            <a:r>
              <a:rPr lang="it-IT" dirty="0" smtClean="0"/>
              <a:t> </a:t>
            </a:r>
            <a:r>
              <a:rPr lang="it-IT" dirty="0" err="1" smtClean="0"/>
              <a:t>crisis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159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Alternative assets?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Hedge funds</a:t>
            </a:r>
          </a:p>
          <a:p>
            <a:r>
              <a:rPr lang="it-IT" dirty="0" smtClean="0"/>
              <a:t>Real estate</a:t>
            </a:r>
          </a:p>
          <a:p>
            <a:r>
              <a:rPr lang="it-IT" dirty="0" err="1" smtClean="0"/>
              <a:t>Commodities</a:t>
            </a:r>
            <a:r>
              <a:rPr lang="it-IT" dirty="0" smtClean="0"/>
              <a:t> (</a:t>
            </a:r>
            <a:r>
              <a:rPr lang="it-IT" dirty="0" err="1" smtClean="0"/>
              <a:t>including</a:t>
            </a:r>
            <a:r>
              <a:rPr lang="it-IT" dirty="0" smtClean="0"/>
              <a:t> </a:t>
            </a:r>
            <a:r>
              <a:rPr lang="it-IT" dirty="0" err="1" smtClean="0"/>
              <a:t>precious</a:t>
            </a:r>
            <a:r>
              <a:rPr lang="it-IT" dirty="0" smtClean="0"/>
              <a:t> </a:t>
            </a:r>
            <a:r>
              <a:rPr lang="it-IT" dirty="0" err="1" smtClean="0"/>
              <a:t>metals</a:t>
            </a:r>
            <a:r>
              <a:rPr lang="it-IT" dirty="0" smtClean="0"/>
              <a:t>)</a:t>
            </a:r>
          </a:p>
          <a:p>
            <a:r>
              <a:rPr lang="it-IT" dirty="0" smtClean="0"/>
              <a:t>Private </a:t>
            </a:r>
            <a:r>
              <a:rPr lang="it-IT" dirty="0" err="1" smtClean="0"/>
              <a:t>equity</a:t>
            </a:r>
            <a:endParaRPr lang="it-IT" dirty="0" smtClean="0"/>
          </a:p>
          <a:p>
            <a:r>
              <a:rPr lang="it-IT" dirty="0" smtClean="0"/>
              <a:t>Venture capital</a:t>
            </a:r>
          </a:p>
          <a:p>
            <a:r>
              <a:rPr lang="it-IT" dirty="0" err="1" smtClean="0"/>
              <a:t>Arts</a:t>
            </a:r>
            <a:endParaRPr lang="it-IT" dirty="0" smtClean="0"/>
          </a:p>
          <a:p>
            <a:r>
              <a:rPr lang="it-IT" dirty="0" smtClean="0"/>
              <a:t>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932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Innovative strategies?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38754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it-IT" dirty="0" err="1" smtClean="0"/>
              <a:t>Innovation</a:t>
            </a:r>
            <a:r>
              <a:rPr lang="it-IT" dirty="0" smtClean="0"/>
              <a:t> in </a:t>
            </a:r>
            <a:r>
              <a:rPr lang="it-IT" dirty="0" err="1" smtClean="0"/>
              <a:t>asset</a:t>
            </a:r>
            <a:r>
              <a:rPr lang="it-IT" dirty="0" smtClean="0"/>
              <a:t> management from the </a:t>
            </a:r>
            <a:r>
              <a:rPr lang="it-IT" dirty="0" err="1" smtClean="0"/>
              <a:t>allocation</a:t>
            </a:r>
            <a:r>
              <a:rPr lang="it-IT" dirty="0" smtClean="0"/>
              <a:t> </a:t>
            </a:r>
            <a:r>
              <a:rPr lang="it-IT" dirty="0" err="1" smtClean="0"/>
              <a:t>point</a:t>
            </a:r>
            <a:r>
              <a:rPr lang="it-IT" dirty="0" smtClean="0"/>
              <a:t> of </a:t>
            </a:r>
            <a:r>
              <a:rPr lang="it-IT" dirty="0" err="1" smtClean="0"/>
              <a:t>view</a:t>
            </a:r>
            <a:endParaRPr lang="it-IT" dirty="0" smtClean="0"/>
          </a:p>
          <a:p>
            <a:pPr lvl="1"/>
            <a:r>
              <a:rPr lang="it-IT" dirty="0" err="1" smtClean="0"/>
              <a:t>Allocation</a:t>
            </a:r>
            <a:r>
              <a:rPr lang="it-IT" dirty="0" smtClean="0"/>
              <a:t> </a:t>
            </a:r>
            <a:r>
              <a:rPr lang="it-IT" dirty="0" err="1" smtClean="0"/>
              <a:t>following</a:t>
            </a:r>
            <a:r>
              <a:rPr lang="it-IT" dirty="0" smtClean="0"/>
              <a:t> Smart Beta </a:t>
            </a:r>
            <a:r>
              <a:rPr lang="it-IT" dirty="0" err="1" smtClean="0"/>
              <a:t>approaches</a:t>
            </a:r>
            <a:endParaRPr lang="it-IT" dirty="0" smtClean="0"/>
          </a:p>
          <a:p>
            <a:pPr lvl="1"/>
            <a:r>
              <a:rPr lang="it-IT" dirty="0" err="1" smtClean="0"/>
              <a:t>Risk</a:t>
            </a:r>
            <a:r>
              <a:rPr lang="it-IT" dirty="0" smtClean="0"/>
              <a:t> </a:t>
            </a:r>
            <a:r>
              <a:rPr lang="it-IT" dirty="0" err="1" smtClean="0"/>
              <a:t>Budgeting</a:t>
            </a:r>
            <a:endParaRPr lang="it-IT" dirty="0" smtClean="0"/>
          </a:p>
          <a:p>
            <a:r>
              <a:rPr lang="it-IT" dirty="0" err="1" smtClean="0"/>
              <a:t>Innovation</a:t>
            </a:r>
            <a:r>
              <a:rPr lang="it-IT" dirty="0" smtClean="0"/>
              <a:t> in </a:t>
            </a:r>
            <a:r>
              <a:rPr lang="it-IT" dirty="0" err="1" smtClean="0"/>
              <a:t>asset</a:t>
            </a:r>
            <a:r>
              <a:rPr lang="it-IT" dirty="0" smtClean="0"/>
              <a:t> management to </a:t>
            </a:r>
            <a:r>
              <a:rPr lang="it-IT" dirty="0" err="1" smtClean="0"/>
              <a:t>meet</a:t>
            </a:r>
            <a:r>
              <a:rPr lang="it-IT" dirty="0" smtClean="0"/>
              <a:t> </a:t>
            </a:r>
            <a:r>
              <a:rPr lang="it-IT" dirty="0" err="1" smtClean="0"/>
              <a:t>investor’s</a:t>
            </a:r>
            <a:r>
              <a:rPr lang="it-IT" dirty="0" smtClean="0"/>
              <a:t> </a:t>
            </a:r>
            <a:r>
              <a:rPr lang="it-IT" dirty="0" err="1" smtClean="0"/>
              <a:t>needs</a:t>
            </a:r>
            <a:endParaRPr lang="it-IT" dirty="0" smtClean="0"/>
          </a:p>
          <a:p>
            <a:pPr lvl="1"/>
            <a:r>
              <a:rPr lang="it-IT" dirty="0" smtClean="0"/>
              <a:t>Target date funds</a:t>
            </a:r>
          </a:p>
          <a:p>
            <a:pPr lvl="1"/>
            <a:r>
              <a:rPr lang="it-IT" dirty="0" smtClean="0"/>
              <a:t>Life-</a:t>
            </a:r>
            <a:r>
              <a:rPr lang="it-IT" dirty="0" err="1" smtClean="0"/>
              <a:t>cycle</a:t>
            </a:r>
            <a:r>
              <a:rPr lang="it-IT" dirty="0" smtClean="0"/>
              <a:t> </a:t>
            </a:r>
            <a:r>
              <a:rPr lang="it-IT" dirty="0" err="1" smtClean="0"/>
              <a:t>programs</a:t>
            </a:r>
            <a:endParaRPr lang="it-IT" dirty="0" smtClean="0"/>
          </a:p>
          <a:p>
            <a:pPr lvl="1"/>
            <a:r>
              <a:rPr lang="it-IT" dirty="0" smtClean="0"/>
              <a:t>Liquid alternative </a:t>
            </a:r>
            <a:r>
              <a:rPr lang="it-IT" dirty="0" err="1" smtClean="0"/>
              <a:t>vehicles</a:t>
            </a:r>
            <a:endParaRPr lang="it-IT" dirty="0" smtClean="0"/>
          </a:p>
          <a:p>
            <a:pPr lvl="1"/>
            <a:r>
              <a:rPr lang="it-IT" dirty="0"/>
              <a:t>Active </a:t>
            </a:r>
            <a:r>
              <a:rPr lang="it-IT" dirty="0" smtClean="0"/>
              <a:t>ETF</a:t>
            </a:r>
            <a:endParaRPr lang="it-IT" dirty="0"/>
          </a:p>
          <a:p>
            <a:r>
              <a:rPr lang="it-IT" dirty="0" err="1" smtClean="0"/>
              <a:t>Innovation</a:t>
            </a:r>
            <a:r>
              <a:rPr lang="it-IT" dirty="0" smtClean="0"/>
              <a:t> in </a:t>
            </a:r>
            <a:r>
              <a:rPr lang="it-IT" dirty="0" err="1" smtClean="0"/>
              <a:t>asset</a:t>
            </a:r>
            <a:r>
              <a:rPr lang="it-IT" dirty="0" smtClean="0"/>
              <a:t> management for non-</a:t>
            </a:r>
            <a:r>
              <a:rPr lang="it-IT" dirty="0" err="1" smtClean="0"/>
              <a:t>liquid</a:t>
            </a:r>
            <a:r>
              <a:rPr lang="it-IT" dirty="0" smtClean="0"/>
              <a:t> </a:t>
            </a:r>
            <a:r>
              <a:rPr lang="it-IT" dirty="0" err="1" smtClean="0"/>
              <a:t>instruments</a:t>
            </a:r>
            <a:endParaRPr lang="it-IT" dirty="0" smtClean="0"/>
          </a:p>
          <a:p>
            <a:pPr lvl="1"/>
            <a:r>
              <a:rPr lang="it-IT" dirty="0" smtClean="0"/>
              <a:t>Mini bonds</a:t>
            </a:r>
          </a:p>
          <a:p>
            <a:pPr lvl="1"/>
            <a:r>
              <a:rPr lang="it-IT" dirty="0" smtClean="0"/>
              <a:t>Private </a:t>
            </a:r>
            <a:r>
              <a:rPr lang="it-IT" dirty="0" err="1" smtClean="0"/>
              <a:t>debt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71566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Panelists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it-IT" dirty="0" smtClean="0"/>
              <a:t>Jiri Krol, AIMA (UK): hedge funds with a focus on private </a:t>
            </a:r>
            <a:r>
              <a:rPr lang="it-IT" dirty="0" err="1" smtClean="0"/>
              <a:t>debt</a:t>
            </a:r>
            <a:r>
              <a:rPr lang="it-IT" dirty="0" smtClean="0"/>
              <a:t> </a:t>
            </a:r>
            <a:r>
              <a:rPr lang="it-IT" dirty="0" err="1" smtClean="0"/>
              <a:t>investments</a:t>
            </a:r>
            <a:endParaRPr lang="it-IT" dirty="0" smtClean="0"/>
          </a:p>
          <a:p>
            <a:r>
              <a:rPr lang="it-IT" dirty="0" smtClean="0"/>
              <a:t>Steve Clark, OMNI </a:t>
            </a:r>
            <a:r>
              <a:rPr lang="it-IT" dirty="0" err="1" smtClean="0"/>
              <a:t>Partners</a:t>
            </a:r>
            <a:r>
              <a:rPr lang="it-IT" dirty="0" smtClean="0"/>
              <a:t> (UK): alternative </a:t>
            </a:r>
            <a:r>
              <a:rPr lang="it-IT" dirty="0" err="1" smtClean="0"/>
              <a:t>strategies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 smtClean="0"/>
              <a:t> on credit/</a:t>
            </a:r>
            <a:r>
              <a:rPr lang="it-IT" dirty="0" err="1" smtClean="0"/>
              <a:t>lending</a:t>
            </a:r>
            <a:r>
              <a:rPr lang="it-IT" dirty="0" smtClean="0"/>
              <a:t> </a:t>
            </a:r>
            <a:r>
              <a:rPr lang="it-IT" dirty="0" err="1" smtClean="0"/>
              <a:t>products</a:t>
            </a:r>
            <a:endParaRPr lang="it-IT" dirty="0" smtClean="0"/>
          </a:p>
          <a:p>
            <a:r>
              <a:rPr lang="it-IT" dirty="0" smtClean="0"/>
              <a:t>Cedric </a:t>
            </a:r>
            <a:r>
              <a:rPr lang="it-IT" dirty="0" err="1" smtClean="0"/>
              <a:t>Kohler</a:t>
            </a:r>
            <a:r>
              <a:rPr lang="it-IT" dirty="0" smtClean="0"/>
              <a:t>, </a:t>
            </a:r>
            <a:r>
              <a:rPr lang="it-IT" dirty="0" err="1" smtClean="0"/>
              <a:t>Fundana</a:t>
            </a:r>
            <a:r>
              <a:rPr lang="it-IT" dirty="0" smtClean="0"/>
              <a:t> SA (CH): hedge funds with a focus on the long/short </a:t>
            </a:r>
            <a:r>
              <a:rPr lang="it-IT" dirty="0" err="1" smtClean="0"/>
              <a:t>investment</a:t>
            </a:r>
            <a:r>
              <a:rPr lang="it-IT" dirty="0" smtClean="0"/>
              <a:t> </a:t>
            </a:r>
            <a:r>
              <a:rPr lang="it-IT" dirty="0" err="1" smtClean="0"/>
              <a:t>strategy</a:t>
            </a:r>
            <a:endParaRPr lang="it-IT" dirty="0" smtClean="0"/>
          </a:p>
          <a:p>
            <a:r>
              <a:rPr lang="it-IT" dirty="0" smtClean="0"/>
              <a:t>Maurizio </a:t>
            </a:r>
            <a:r>
              <a:rPr lang="it-IT" dirty="0" err="1" smtClean="0"/>
              <a:t>Atzori</a:t>
            </a:r>
            <a:r>
              <a:rPr lang="it-IT" dirty="0" smtClean="0"/>
              <a:t>, APE </a:t>
            </a:r>
            <a:r>
              <a:rPr lang="it-IT" dirty="0" err="1" smtClean="0"/>
              <a:t>Sgr</a:t>
            </a:r>
            <a:r>
              <a:rPr lang="it-IT" dirty="0" smtClean="0"/>
              <a:t> (IT): private </a:t>
            </a:r>
            <a:r>
              <a:rPr lang="it-IT" dirty="0" err="1" smtClean="0"/>
              <a:t>equity</a:t>
            </a:r>
            <a:r>
              <a:rPr lang="it-IT" dirty="0" smtClean="0"/>
              <a:t> and </a:t>
            </a:r>
            <a:r>
              <a:rPr lang="it-IT" dirty="0" err="1" smtClean="0"/>
              <a:t>pension</a:t>
            </a:r>
            <a:r>
              <a:rPr lang="it-IT" dirty="0" smtClean="0"/>
              <a:t> funds</a:t>
            </a:r>
            <a:endParaRPr lang="it-IT" dirty="0"/>
          </a:p>
          <a:p>
            <a:r>
              <a:rPr lang="it-IT" dirty="0" smtClean="0"/>
              <a:t>Gianni </a:t>
            </a:r>
            <a:r>
              <a:rPr lang="it-IT" dirty="0"/>
              <a:t>Villanova, Alpha Management (IT)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676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Topics and questions for discussion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What is the role of alternative assets/strategies in a diversified portfolio? …search for decorrelation, improving returns or reducing/efficiently managing risks?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56533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Topics and questions for discussion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What should be the weight alternative </a:t>
            </a:r>
            <a:r>
              <a:rPr lang="en-US" dirty="0" smtClean="0"/>
              <a:t>assets receive </a:t>
            </a:r>
            <a:r>
              <a:rPr lang="en-US" dirty="0"/>
              <a:t>in a diversified </a:t>
            </a:r>
            <a:r>
              <a:rPr lang="en-US" dirty="0" smtClean="0"/>
              <a:t>portfolio pointing at retirement schemes or long-term investment?</a:t>
            </a:r>
          </a:p>
          <a:p>
            <a:pPr algn="just"/>
            <a:r>
              <a:rPr lang="en-US" dirty="0" smtClean="0"/>
              <a:t>Do you think alternative strategies might be an optimal solution for the management of a portfolio for retirement schemes or long-term investment?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39455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Topics and questions for discussion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What is your view about the future trends in asset management? What do you forecast to be the “winning” strategy/asset or the most innovative and attracting strategy/asset?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80232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Topics and questions for discussion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We have been in a low (recently negative on the shorter maturities) rates environment for years. Did alternative assets/strategies provided (ex-post) benefits for fixed income portfolios (or portfolios with large fraction of fixed income)?</a:t>
            </a:r>
          </a:p>
          <a:p>
            <a:pPr algn="just"/>
            <a:r>
              <a:rPr lang="en-US" dirty="0" smtClean="0"/>
              <a:t>How could innovation (in asset management) improve the risk-return profile of fixed income portfolios in the actual environment? 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82589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505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Alternative investments and innovative allocation strategies in a low rates environment: improving performances and managing risks</vt:lpstr>
      <vt:lpstr>Do we need alternative assets and innovative strategies?</vt:lpstr>
      <vt:lpstr>Alternative assets?</vt:lpstr>
      <vt:lpstr>Innovative strategies?</vt:lpstr>
      <vt:lpstr>Panelists</vt:lpstr>
      <vt:lpstr>Topics and questions for discussion</vt:lpstr>
      <vt:lpstr>Topics and questions for discussion</vt:lpstr>
      <vt:lpstr>Topics and questions for discussion</vt:lpstr>
      <vt:lpstr>Topics and questions for discussion</vt:lpstr>
      <vt:lpstr>Topics and questions for discussion</vt:lpstr>
    </vt:vector>
  </TitlesOfParts>
  <Company>Dipartimento di Scienze Economiche e Aziendali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 investments and innovative allocation strategies in a low rates environment: improving performances and managing risks</dc:title>
  <dc:creator>caporin</dc:creator>
  <cp:lastModifiedBy>caporin</cp:lastModifiedBy>
  <cp:revision>25</cp:revision>
  <cp:lastPrinted>2015-11-11T16:21:04Z</cp:lastPrinted>
  <dcterms:created xsi:type="dcterms:W3CDTF">2015-10-26T08:36:47Z</dcterms:created>
  <dcterms:modified xsi:type="dcterms:W3CDTF">2015-11-11T16:21:56Z</dcterms:modified>
</cp:coreProperties>
</file>